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52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jpeg" ContentType="image/jpeg"/>
  <Override PartName="/ppt/media/image10.png" ContentType="image/png"/>
  <Override PartName="/ppt/media/image11.png" ContentType="image/png"/>
  <Override PartName="/ppt/media/image12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move the slide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dt" idx="2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ftr" idx="2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sldNum" idx="2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D9EEB2E-0E21-4ED6-8F4E-A3FFD05E4DEA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https://www.ncsc.gov.uk/static-assets/documents/PwnedPasswordsTop100k.txt</a:t>
            </a: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  <a:p>
            <a:pPr marL="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2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24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3F5767-2CAA-4A8D-914E-38829B09C9D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360" cy="365940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CA" sz="20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25"/>
          </p:nvPr>
        </p:nvSpPr>
        <p:spPr>
          <a:xfrm>
            <a:off x="3970800" y="8830080"/>
            <a:ext cx="3036600" cy="46548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B74A16-2558-4D12-8B67-A2DC7B7A72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44C2FB-A0CB-4488-BC28-274D6A6E0A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A49FF9-9EBF-40D0-94CF-CD0D445DA0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782258-24D8-4F9D-8E19-C4A9E0B49A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AC4C93-494C-4D2D-9EC5-66F0AB89DFF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5FA1EB-3EB5-4345-A644-EA6A12EE88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FA9696-A622-4EC3-8E01-E4924E153C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251A9D-6A66-4CB5-9439-9C85FF5090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7AEB0B-0A12-4847-9D5F-F0C52E5C6E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CF2137-F82E-4EAE-9A48-BF88FC50F5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820D44-9D2D-4542-983E-9DC8FD1CD2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50740F-FC48-4358-B3B7-BDC6A6F4A4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BF968B-C047-4DC0-ACE9-6E058444CE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47ECD5-211D-41C2-B6A1-A9B05CB3EA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9C8B07-A708-4C22-B23B-DE9F34E2FC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B299AB-7319-44A8-9AF2-2D8105280B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2740D9-FF9F-4C29-832E-6CAD7C6AFA5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BEA327-FF1D-4DDF-941C-4C2D45E497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A00A12-5C21-40BD-9C32-9B828F959234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EE2EAB0-20CF-4427-A9C5-DB66F2DF8AC8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7B419F-C7BE-497C-97FD-AEC852F79DBB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7C4FF5-8836-42E0-B2E2-72E99364366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19BC4E-714E-4AC5-9A9A-9C1F7F39F59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EB43F1-1F27-4DB7-8F5A-4DAF33385F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AAB046C-D28C-43B6-BBB4-6D00C9A4729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B56BFF-190B-4930-B09F-CF3CF65A478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D7A6FF9-CEBC-48E8-8122-3CF9055394DE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ACE2FA-E4B9-4B24-95DC-532DD2FFA4F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15AF97-0B42-47CD-8728-54865F1C31EE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377D39-CC98-46C3-89AA-4AF18DD5DDCE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1318AA-D533-4D12-B571-9B20BB110275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ADD2AC7-ECB1-43C9-BF30-730A59D7BB62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9EBD6F6-E68B-4B45-BD84-9A70CD93B00F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BDE9CCD-B5F7-4971-9296-B2238B9CCB9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849C69-7E45-46D9-B264-A4A863F1E2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2DD9EB3-59F3-4ADF-82E3-3FD14C67D5A0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93AA592-BA1D-4F56-9E28-BC0E957131D3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1E76628-F32F-4241-921B-7C118E6E4762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A256EBB-49A6-4BD8-98AB-48F36FE07A4F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DA58D72-0757-4D97-A992-7DE315ACC3C9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94AD7F1-8321-4E6E-9AC5-A245728E05B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C046210-B41D-4CF2-8886-C7A5A918C477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B2E1E2D-4523-4412-BD86-D014DB53F867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E28D7F7-1EF6-451F-AC1A-0136CFB6B24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56A307F-9113-4ACC-9FFB-0A65F26EB9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A78120-49C0-4C17-8B59-D55E2C590AB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05A21AA-0AD7-43ED-BAD5-EC5253B9AA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8AF8FC-0619-424F-BF77-24BB91D6E4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08CA0D6-525E-4ED0-B541-8B62027F12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6C56F3-3219-404C-B9CD-C914C54982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01E0529-3144-4663-90BB-6962D9BDC2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74D5FE9-18B9-4F4D-A185-5A1077E131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E2ABEF-FB8B-4193-9BF3-FCA5BE6F62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E93F5A-C714-4960-A5ED-1D5BFA0F59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64DDDC6-7883-4B79-B428-E01E1DF386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E2838E4-CD21-4B18-B4B6-13AB495E8BB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76B971-711B-492B-B012-B41C54F452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A60847F-71F0-40A0-9229-D055E872FF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8E357AC-CE89-4F8C-A050-3AC2024166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346A499-F18B-4825-8FE7-9F62A2D505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E099BEA-9C9A-46F7-84E3-1B9C8B6290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089A348-BAD4-4363-9026-5420AD8FBA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43E5B84-5580-4366-9035-99311FF23F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5026120-3C68-465A-8AEA-2264C16CDC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727D826-0016-479C-8648-9268B585D6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0134C8C-9E24-45A8-A035-E9754971B6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B90EC0C-A5B9-4DEA-9873-2B2801D24B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8BFEBD-7861-4C0C-9817-8F862FACF3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F7F8320-F468-40F9-906D-8DDE78A30D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586E65A-A93A-4238-B561-F389B2911F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B970327-6B2E-4EC1-A3EB-8686602E9CD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C2B106A-8BE0-40BB-9B88-F85DEE15E8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FC4DB58-57FD-421B-A5C1-5B6C8C5D29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20E87B7-B107-4B81-A32F-85DAA4F23D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015EC261-EE07-477F-879C-CBB62EFC7E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A96191D-4F1C-405D-A392-3B06102A94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8012160" cy="337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E7C0E9F-06C1-401D-82F4-137EE143BE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394DA3A-C442-4CF9-90AE-D5BF0B5F11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399D3-4C3C-428C-971C-841B67D73E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7FE58F0-EDED-487D-B3D8-492376973D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D09AFB8-532A-4967-99A4-8F117501C5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64C2288-432E-4CCF-A2F7-9C249E057F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815080" y="371232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F8C8F7F-3413-4CB0-B942-69AB2D04C5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404424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7479360" y="107388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0948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404424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7479360" y="3712320"/>
            <a:ext cx="327096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9454CE5-22C7-4395-8D67-407554FA75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080" y="1073880"/>
            <a:ext cx="495720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712320"/>
            <a:ext cx="10158840" cy="240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048D76-AB20-423D-8B3A-35E7316AEF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4C6D837-6EDA-484A-8441-3F91665D9329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47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Click to edit the outline text format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CA" sz="1600" spc="-1" strike="noStrike">
                <a:latin typeface="Nirmala UI Semilight"/>
              </a:rPr>
              <a:t>Second Outline Level</a:t>
            </a:r>
            <a:endParaRPr b="0" lang="en-CA" sz="1600" spc="-1" strike="noStrike">
              <a:latin typeface="Nirmala UI Semilight"/>
            </a:endParaRPr>
          </a:p>
          <a:p>
            <a:pPr lvl="2" marL="1296000" indent="-288000"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sldNum" idx="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639E95F-4FD4-4B5D-9359-F4393DFC3CC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dt" idx="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92" name="Straight Connector 8"/>
          <p:cNvCxnSpPr/>
          <p:nvPr/>
        </p:nvCxnSpPr>
        <p:spPr>
          <a:xfrm>
            <a:off x="6663240" y="154116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93" name="PlaceHolder 1"/>
          <p:cNvSpPr>
            <a:spLocks noGrp="1"/>
          </p:cNvSpPr>
          <p:nvPr>
            <p:ph type="ftr" idx="7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Num" idx="8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535CC22-13B5-466C-88B8-1354F099829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1015884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ftr" idx="9"/>
          </p:nvPr>
        </p:nvSpPr>
        <p:spPr>
          <a:xfrm>
            <a:off x="44280" y="657432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a6a6a6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10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B9AD229-508F-4EA5-BFBD-DD56C2BFE6E7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6" hidden="1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Rectangle 7" hidden="1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Rectangle 8"/>
          <p:cNvSpPr/>
          <p:nvPr/>
        </p:nvSpPr>
        <p:spPr>
          <a:xfrm>
            <a:off x="12001320" y="4846320"/>
            <a:ext cx="189360" cy="201060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Rectangle 9"/>
          <p:cNvSpPr/>
          <p:nvPr/>
        </p:nvSpPr>
        <p:spPr>
          <a:xfrm>
            <a:off x="12001320" y="0"/>
            <a:ext cx="189360" cy="48452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Click to edit the title text format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ftr" idx="11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A56A05E-3BE5-4FBA-A540-09BAD42DB2DF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 idx="13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24800" y="1015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Click to edit the outline text format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Second Outline Level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Third Outline Level</a:t>
            </a:r>
            <a:endParaRPr b="0" lang="en-CA" sz="1400" spc="-1" strike="noStrike">
              <a:latin typeface="Nirmala UI Semi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Nirmala UI Semilight"/>
              </a:rPr>
              <a:t>Fourth Outline Level</a:t>
            </a:r>
            <a:endParaRPr b="0" lang="en-CA" sz="2000" spc="-1" strike="noStrike">
              <a:latin typeface="Nirmala UI Semi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Fifth Outline Level</a:t>
            </a:r>
            <a:endParaRPr b="0" lang="en-CA" sz="2000" spc="-1" strike="noStrike">
              <a:latin typeface="Nirmala UI Semi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Sixth Outline Level</a:t>
            </a:r>
            <a:endParaRPr b="0" lang="en-CA" sz="2000" spc="-1" strike="noStrike">
              <a:latin typeface="Nirmala UI Semi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Seventh Outline Level</a:t>
            </a:r>
            <a:endParaRPr b="0" lang="en-CA" sz="2000" spc="-1" strike="noStrike">
              <a:latin typeface="Nirmala UI Semi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6"/>
          <p:cNvSpPr/>
          <p:nvPr/>
        </p:nvSpPr>
        <p:spPr>
          <a:xfrm>
            <a:off x="12001320" y="0"/>
            <a:ext cx="189360" cy="137052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Rectangle 7"/>
          <p:cNvSpPr/>
          <p:nvPr/>
        </p:nvSpPr>
        <p:spPr>
          <a:xfrm>
            <a:off x="12001320" y="1371600"/>
            <a:ext cx="189360" cy="548532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cxnSp>
        <p:nvCxnSpPr>
          <p:cNvPr id="222" name="Straight Connector 8"/>
          <p:cNvCxnSpPr/>
          <p:nvPr/>
        </p:nvCxnSpPr>
        <p:spPr>
          <a:xfrm>
            <a:off x="6663240" y="1656720"/>
            <a:ext cx="1080" cy="444492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81544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ftr" idx="14"/>
          </p:nvPr>
        </p:nvSpPr>
        <p:spPr>
          <a:xfrm>
            <a:off x="609480" y="6492960"/>
            <a:ext cx="4570920" cy="282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sldNum" idx="15"/>
          </p:nvPr>
        </p:nvSpPr>
        <p:spPr>
          <a:xfrm rot="16200000">
            <a:off x="11188800" y="5825520"/>
            <a:ext cx="1314720" cy="48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FBFDBB1-7888-4E2B-966D-1CFA85C8230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dt" idx="16"/>
          </p:nvPr>
        </p:nvSpPr>
        <p:spPr>
          <a:xfrm>
            <a:off x="609480" y="6172200"/>
            <a:ext cx="4570920" cy="30384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rgbClr val="d1282e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rgbClr val="000000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217440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786720" y="1574640"/>
            <a:ext cx="43887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1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 idx="1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&lt;date/time&gt;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 idx="18"/>
          </p:nvPr>
        </p:nvSpPr>
        <p:spPr>
          <a:xfrm>
            <a:off x="6094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CA" sz="10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CA" sz="10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CA" sz="10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0BB31AD1-070A-44DD-AF5E-9B88E2362C0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CA" sz="2400" spc="-1" strike="noStrike">
              <a:latin typeface="Times New Roman"/>
            </a:endParaRPr>
          </a:p>
        </p:txBody>
      </p:sp>
      <p:cxnSp>
        <p:nvCxnSpPr>
          <p:cNvPr id="273" name="Straight Connector 8"/>
          <p:cNvCxnSpPr/>
          <p:nvPr/>
        </p:nvCxnSpPr>
        <p:spPr>
          <a:xfrm>
            <a:off x="6663240" y="1656720"/>
            <a:ext cx="360" cy="4444200"/>
          </a:xfrm>
          <a:prstGeom prst="straightConnector1">
            <a:avLst/>
          </a:prstGeom>
          <a:ln w="9360">
            <a:solidFill>
              <a:srgbClr val="9d1e23"/>
            </a:solidFill>
            <a:round/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5" descr=""/>
          <p:cNvPicPr/>
          <p:nvPr/>
        </p:nvPicPr>
        <p:blipFill>
          <a:blip r:embed="rId1"/>
          <a:stretch/>
        </p:blipFill>
        <p:spPr>
          <a:xfrm>
            <a:off x="0" y="1303920"/>
            <a:ext cx="12191040" cy="609480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ftr" idx="23"/>
          </p:nvPr>
        </p:nvSpPr>
        <p:spPr>
          <a:xfrm>
            <a:off x="9588960" y="127440"/>
            <a:ext cx="2602080" cy="339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100" spc="-1" strike="noStrike">
                <a:solidFill>
                  <a:srgbClr val="a6a6a6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“</a:t>
            </a:r>
            <a:r>
              <a:rPr b="0" lang="en-US" sz="1100" spc="-1" strike="noStrike">
                <a:solidFill>
                  <a:srgbClr val="a6a6a6"/>
                </a:solidFill>
                <a:latin typeface="Arial"/>
              </a:rPr>
              <a:t>Develop a passion for learning.”</a:t>
            </a:r>
            <a:endParaRPr b="0" lang="en-CA" sz="1100" spc="-1" strike="noStrike">
              <a:latin typeface="Times New Roman"/>
            </a:endParaRPr>
          </a:p>
        </p:txBody>
      </p:sp>
      <p:sp>
        <p:nvSpPr>
          <p:cNvPr id="318" name="Text Box 2"/>
          <p:cNvSpPr/>
          <p:nvPr/>
        </p:nvSpPr>
        <p:spPr>
          <a:xfrm>
            <a:off x="58680" y="468000"/>
            <a:ext cx="10306080" cy="122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7000"/>
              </a:lnSpc>
              <a:spcAft>
                <a:spcPts val="799"/>
              </a:spcAft>
              <a:buNone/>
            </a:pPr>
            <a:r>
              <a:rPr b="0" lang="en-US" sz="3600" spc="-1" strike="noStrike">
                <a:solidFill>
                  <a:srgbClr val="ff0000"/>
                </a:solidFill>
                <a:latin typeface="Gadugi"/>
                <a:ea typeface="Calibri"/>
              </a:rPr>
              <a:t>RISK AND RESILIENCE BOOTCAMP</a:t>
            </a:r>
            <a:br>
              <a:rPr sz="3600"/>
            </a:br>
            <a:endParaRPr b="0" lang="en-CA" sz="3600" spc="-1" strike="noStrike">
              <a:latin typeface="Arial"/>
            </a:endParaRPr>
          </a:p>
        </p:txBody>
      </p:sp>
      <p:sp>
        <p:nvSpPr>
          <p:cNvPr id="319" name="Oval 1"/>
          <p:cNvSpPr/>
          <p:nvPr/>
        </p:nvSpPr>
        <p:spPr>
          <a:xfrm>
            <a:off x="11068920" y="5891760"/>
            <a:ext cx="619200" cy="619200"/>
          </a:xfrm>
          <a:prstGeom prst="ellipse">
            <a:avLst/>
          </a:prstGeom>
          <a:solidFill>
            <a:srgbClr val="7a7a7a"/>
          </a:solidFill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Another variant is the 4x4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This matrix assigns a numerical value for both probability and severity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This produces a risk score ranging from 16 (4 x 4) to 1 (1 X 1)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This is still qualitative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values are not computed from data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They are ordinal, not arithmetic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Often used to support automation and data analysis instead of textual labels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5589000" y="1578240"/>
            <a:ext cx="5682240" cy="3688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Shown is a 5x5 matrix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Incorporates a risk management decision to prioritize responses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These examples show there is no “correct” form of a risk matrix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They all express the idea of computing risk as a combination of likelihood and outcome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actual risks will depend on how we choose to define and classify them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Those choices are what we need to get right in a risk assessment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5485320" y="1397160"/>
            <a:ext cx="5847480" cy="4426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Quantitative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Quantitative matrices use data to assign the frequency and outcome values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These values are usually derived from existing data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They can be based on some mathematical model; a regression analysis for example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The model might incorporate: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Analyses of historical data to predict the likelihood of an event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could be expressed as a probability of the event occurring according to a statistical model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set of impacts on affected populations based on historical occurrences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historical records of the dollar value of damage for similar events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Used for a more comprehensive description of the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next page shows a quantified risk matrix from the liquid natural gas industry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No matter how detailed or precise the risk matrix is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It doesn’t tell us how to manage risk or reduce the risk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We need a standard set of concepts, procedures and strategies for responding to risk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LNG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1373400" y="954000"/>
            <a:ext cx="9751680" cy="5303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ALTERNATIVE TERMINOLOGY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533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Our discussion so far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We have used the idea of risk </a:t>
            </a:r>
            <a:r>
              <a:rPr b="0" i="1" lang="en-CA" sz="1800" spc="-1" strike="noStrike">
                <a:latin typeface="Nirmala UI Semilight"/>
              </a:rPr>
              <a:t>events</a:t>
            </a:r>
            <a:r>
              <a:rPr b="0" lang="en-CA" sz="1800" spc="-1" strike="noStrike">
                <a:latin typeface="Nirmala UI Semilight"/>
              </a:rPr>
              <a:t> with a probability of </a:t>
            </a:r>
            <a:r>
              <a:rPr b="0" i="1" lang="en-CA" sz="1800" spc="-1" strike="noStrike">
                <a:latin typeface="Nirmala UI Semilight"/>
              </a:rPr>
              <a:t>occurrence</a:t>
            </a:r>
            <a:r>
              <a:rPr b="0" lang="en-CA" sz="1800" spc="-1" strike="noStrike">
                <a:latin typeface="Nirmala UI Semilight"/>
              </a:rPr>
              <a:t> with a potential </a:t>
            </a:r>
            <a:r>
              <a:rPr b="0" i="1" lang="en-CA" sz="1800" spc="-1" strike="noStrike">
                <a:latin typeface="Nirmala UI Semilight"/>
              </a:rPr>
              <a:t>outcome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Another way of describing this: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There exist </a:t>
            </a:r>
            <a:r>
              <a:rPr b="0" i="1" lang="en-CA" sz="1800" spc="-1" strike="noStrike">
                <a:latin typeface="Nirmala UI Semilight"/>
              </a:rPr>
              <a:t>threats</a:t>
            </a:r>
            <a:r>
              <a:rPr b="0" lang="en-CA" sz="1800" spc="-1" strike="noStrike">
                <a:latin typeface="Nirmala UI Semilight"/>
              </a:rPr>
              <a:t> to the organization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Threats are events, but the term </a:t>
            </a:r>
            <a:r>
              <a:rPr b="0" i="1" lang="en-CA" sz="1400" spc="-1" strike="noStrike">
                <a:latin typeface="Nirmala UI Semilight"/>
              </a:rPr>
              <a:t>threat</a:t>
            </a:r>
            <a:r>
              <a:rPr b="0" lang="en-CA" sz="1400" spc="-1" strike="noStrike">
                <a:latin typeface="Nirmala UI Semilight"/>
              </a:rPr>
              <a:t> emphasizes the negative nature of the event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power outage is a threat, so is a hacker attack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Threats are exploited through vulnerabilities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vulnerability represents a negative outcome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more vulnerable we are correlates with higher negative impact of the threat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Mitigating the vulnerability reduces the effect of the threat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 earthquake represents a threat to our data center since it can have a negative impact on our data center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Locating the data center near a fault line is a vulnerability because it increases our potential to take damage from the threat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Concepts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Resilience refers to how a system deals with negative events and returns to normal operations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Resilience is not about avoiding negative events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We accept the fact that negative events will occur and will impact the system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resilient system absorbs these events with no or only minimal loss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means the systems recovers from the event with minimal effects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the system goes down in whole or part, its function can be restored quickly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Related concepts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Continuity</a:t>
            </a:r>
            <a:r>
              <a:rPr b="0" lang="en-CA" sz="1800" spc="-1" strike="noStrike">
                <a:latin typeface="Nirmala UI Semilight"/>
              </a:rPr>
              <a:t>: refers to the idea a business, for example, can continue to function even when there is a failure in a system, although it might operate at a reduced capacity for a while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Reliability</a:t>
            </a:r>
            <a:r>
              <a:rPr b="0" lang="en-CA" sz="1800" spc="-1" strike="noStrike">
                <a:latin typeface="Nirmala UI Semilight"/>
              </a:rPr>
              <a:t>: refers to the idea that the resilience of the system ensures it is consistently available and operational 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Basic themes in resilience operations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Anticipate</a:t>
            </a:r>
            <a:r>
              <a:rPr b="0" lang="en-CA" sz="1800" spc="-1" strike="noStrike">
                <a:latin typeface="Nirmala UI Semilight"/>
              </a:rPr>
              <a:t>:  Identify the points of failure and dependencies where things could go wrong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Withstand</a:t>
            </a:r>
            <a:r>
              <a:rPr b="0" lang="en-CA" sz="1800" spc="-1" strike="noStrike">
                <a:latin typeface="Nirmala UI Semilight"/>
              </a:rPr>
              <a:t>: Keep operations running when parts fail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Maintain continuity of operations, even at a degraded level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Recover</a:t>
            </a:r>
            <a:r>
              <a:rPr b="0" lang="en-CA" sz="1800" spc="-1" strike="noStrike">
                <a:latin typeface="Nirmala UI Semilight"/>
              </a:rPr>
              <a:t>: Restore full operations quickly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Recovery strategies, restore from backups, switch to redundant systems, and execute failover plans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Adapt</a:t>
            </a:r>
            <a:r>
              <a:rPr b="0" lang="en-CA" sz="1800" spc="-1" strike="noStrike">
                <a:latin typeface="Nirmala UI Semilight"/>
              </a:rPr>
              <a:t>: Learn from incidents and improve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Improves the reliability of the system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Like risk management, resilience needs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Standard concepts, procedures and protocols, including assessment tools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Constant improvement in the organization’s resilience processes and procedures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To be integrated across systems and coordinated with other functional areas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ISACA IT Risk framework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Purpose of a framework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Turns risk intuition into repeatable, outcome driven practices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Benefits of a formal framework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Consistency</a:t>
            </a:r>
            <a:r>
              <a:rPr b="0" lang="en-CA" sz="1800" spc="-1" strike="noStrike">
                <a:latin typeface="Nirmala UI Semilight"/>
              </a:rPr>
              <a:t>: Everyone scores, prioritizes, and responds to risks in a standardized manner across organization, teams and industries over time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  <a:ea typeface="Noto Sans CJK SC"/>
              </a:rPr>
              <a:t>Comparability</a:t>
            </a:r>
            <a:r>
              <a:rPr b="0" lang="en-CA" sz="1800" spc="-1" strike="noStrike">
                <a:latin typeface="Nirmala UI Semilight"/>
                <a:ea typeface="Noto Sans CJK SC"/>
              </a:rPr>
              <a:t>: T</a:t>
            </a:r>
            <a:r>
              <a:rPr b="0" lang="en-CA" sz="1800" spc="-1" strike="noStrike">
                <a:latin typeface="Nirmala UI Semilight"/>
              </a:rPr>
              <a:t>rade‑offs can be evaluated across products, systems, and business units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Defensibility and auditability</a:t>
            </a:r>
            <a:r>
              <a:rPr b="0" lang="en-CA" sz="1800" spc="-1" strike="noStrike">
                <a:latin typeface="Nirmala UI Semilight"/>
              </a:rPr>
              <a:t>: Clear decision trails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Regulators and auditors can trace the logic and the actions taken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Bias reduction:</a:t>
            </a:r>
            <a:r>
              <a:rPr b="0" lang="en-CA" sz="1800" spc="-1" strike="noStrike">
                <a:latin typeface="Nirmala UI Semilight"/>
              </a:rPr>
              <a:t> Structured steps help avoid cognitive biases such as: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Recency bias:</a:t>
            </a:r>
            <a:r>
              <a:rPr b="0" lang="en-CA" sz="1400" spc="-1" strike="noStrike">
                <a:latin typeface="Nirmala UI Semilight"/>
              </a:rPr>
              <a:t> too much emphasis on recent data rather than potentially more relevant historical data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Availability bias:</a:t>
            </a:r>
            <a:r>
              <a:rPr b="0" lang="en-CA" sz="1400" spc="-1" strike="noStrike">
                <a:latin typeface="Nirmala UI Semilight"/>
              </a:rPr>
              <a:t> too much importance on vivid or dramatic data rather than a comprehensive and full  analysis of the data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HiPPO effects: (Highest Paid Person Opinion)</a:t>
            </a:r>
            <a:r>
              <a:rPr b="0" lang="en-CA" sz="1400" spc="-1" strike="noStrike">
                <a:latin typeface="Nirmala UI Semilight"/>
              </a:rPr>
              <a:t>  too much emphasis on the most senior person’s opinion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ISACA IT Risk framework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Benefits of a formal framework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  <a:ea typeface="Noto Sans CJK SC"/>
              </a:rPr>
              <a:t>Speed with quality:</a:t>
            </a:r>
            <a:r>
              <a:rPr b="0" lang="en-CA" sz="1800" spc="-1" strike="noStrike">
                <a:latin typeface="Nirmala UI Semilight"/>
                <a:ea typeface="Noto Sans CJK SC"/>
              </a:rPr>
              <a:t> Templates and best practices allow previous experience to be leveraged to provide faster, more efficient and effective responses in the future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Risk appetite: </a:t>
            </a:r>
            <a:r>
              <a:rPr b="0" lang="en-CA" sz="1800" spc="-1" strike="noStrike">
                <a:latin typeface="Nirmala UI Semilight"/>
              </a:rPr>
              <a:t> Actions are taken that correlate with the organization’s acceptable risk policies rather than informal gut feelings or individual one-off decisions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Governance integration: </a:t>
            </a:r>
            <a:r>
              <a:rPr b="0" lang="en-CA" sz="1800" spc="-1" strike="noStrike">
                <a:latin typeface="Nirmala UI Semilight"/>
              </a:rPr>
              <a:t>Allows for integration with governance processes, KRIs/KPIs, incident/BC/DR processes (business continuity and disaster recovery)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Communication</a:t>
            </a:r>
            <a:r>
              <a:rPr b="0" lang="en-CA" sz="1800" spc="-1" strike="noStrike">
                <a:latin typeface="Nirmala UI Semilight"/>
              </a:rPr>
              <a:t>: Content is packaged appropriately for different audiences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Executives get business‑impact summaries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Engineers get actionable control guidance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Regulators get standardized compliance reports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Formal vs informal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Something bad might happen because…”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It would be terrible if someone could break into our system with administrator privileges” </a:t>
            </a:r>
            <a:r>
              <a:rPr b="0" i="1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potential event/condition with likelihood and impact on objectives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Issue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Something bad could happen if we don’t fix this”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 administrator account login has not been disabled for external logins over the Internet”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current problem (realized risk) requiring remediation 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ISACA IT Risk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Control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Unless we put this security feature into place, bad things will happen”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We need to ensure administrators can only log in from inside our IT department network”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policy/process/technical measure to reduce likelihood/impact or detect/recover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Incident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”</a:t>
            </a:r>
            <a:r>
              <a:rPr b="0" lang="en-CA" sz="1400" spc="-1" strike="noStrike">
                <a:latin typeface="Nirmala UI Semilight"/>
              </a:rPr>
              <a:t>That issue we didn’t address, it just caused a bad thing to happen”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Someone hacked in as administrator and deleted the entire code base for our next release”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disruptive event affecting confidentiality, integrity, availability, or operations.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ISACA IT Risk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Remediation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We need to deal with this security issue”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We need to ensure administrators can only log in from inside our IT department network”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Actions to resolve an issue or strengthen controls to reduce risk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Recovery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We dodged a bullet this time”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We were able to restore the deleted code base from the last backup with minimal loss so we can continue development”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Activities to restore services/data to an acceptable state and service level agreements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ISACA IT Risk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224640" y="106056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Inherent risk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All the risk we face before we do anything”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Literally anyone can log into our system from anywhere as administrator and use a brute force attack to get full system access”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level of risk before considering existing controls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Residual risk</a:t>
            </a:r>
            <a:r>
              <a:rPr b="0" lang="en-CA" sz="2400" spc="-1" strike="noStrike">
                <a:latin typeface="Nirmala UI Semilight"/>
              </a:rPr>
              <a:t>	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We fixed most of the problem, but there are still some issues”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No one can get administrator access from outside, but we still have to worry about social engineering attacks on our existing staff to gain internal access”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level of risk after controls are applied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ISACA IT Risk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appetite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We are willing to take these risks otherwise we may not be able to get something important done”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Because we are committed to developing AI tools, we are willing to accept the risks inherent in new technology development”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amount of risk an organization is willing to accept in pursuit of its objectives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tolerance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Informal: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“</a:t>
            </a:r>
            <a:r>
              <a:rPr b="0" lang="en-CA" sz="1400" spc="-1" strike="noStrike">
                <a:latin typeface="Nirmala UI Semilight"/>
              </a:rPr>
              <a:t>How much risk we are willing to accept before we start to panic”</a:t>
            </a:r>
            <a:r>
              <a:rPr b="0" lang="en-CA" sz="1400" spc="-1" strike="noStrike">
                <a:latin typeface="Nirmala UI Semilight"/>
              </a:rPr>
              <a:t>	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No more than 2% of transactions per year may fail due to IT issues”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Formal Definition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acceptable level of variation in outcomes related to specific risks, often expressed in measurable thresholds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Tolerance example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548100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UNIX operating system and C programming language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Both ave a reputation for being “risky”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Programmers can write C code on a UNIX system that would crash or brick the system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This requires a high risk tolerance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Doug Gwyn explains why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Unix was not designed to stop you from doing stupid things, because that would also stop you from doing clever things”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Risk management is the programmer’s responsibility, not the operating system’s responsibility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6721560" y="1170360"/>
            <a:ext cx="3992400" cy="3954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categories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Different industries have different risk categories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 there are commonalities across industries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focus in this course is on the financial services industry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Enterprise Risk Management (ERM) categories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Strategic: </a:t>
            </a:r>
            <a:r>
              <a:rPr b="0" lang="en-CA" sz="1800" spc="-1" strike="noStrike">
                <a:latin typeface="Nirmala UI Semilight"/>
              </a:rPr>
              <a:t>risks that affect achievement of high-level goals aligned with mission/strategy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deploying AI tools that negatively impact the core business processes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transforming the IT infrastructure produces deadlocks in developments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Operations: </a:t>
            </a:r>
            <a:r>
              <a:rPr b="0" lang="en-CA" sz="1800" spc="-1" strike="noStrike">
                <a:latin typeface="Nirmala UI Semilight"/>
              </a:rPr>
              <a:t>risks from day-to-day processes, people, systems, or external events that impair effective and efficient operations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outages, control breakdowns, failure to respond to security events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failed updates to production systems, configuration errors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categories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Enterprise Risk Management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Reporting: </a:t>
            </a:r>
            <a:r>
              <a:rPr b="0" lang="en-CA" sz="1800" spc="-1" strike="noStrike">
                <a:latin typeface="Nirmala UI Semilight"/>
              </a:rPr>
              <a:t>risks that reports are unreliable, incomplete, or untimely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delayed suspicious activity reporting (SAR)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data quality errors in financial consolidation reporting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Compliance: </a:t>
            </a:r>
            <a:r>
              <a:rPr b="0" lang="en-CA" sz="1800" spc="-1" strike="noStrike">
                <a:latin typeface="Nirmala UI Semilight"/>
              </a:rPr>
              <a:t> risks of compliance failures with regulators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For example: </a:t>
            </a:r>
            <a:r>
              <a:rPr b="0" lang="en-CA" sz="1400" spc="-1" strike="noStrike">
                <a:latin typeface="Nirmala UI Semilight"/>
              </a:rPr>
              <a:t>risks of violating laws, regulations, or internal policies about privacy, or consumer-compliance technology issues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categories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ISACA has four main categories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Benefit enablement risk: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risk that technology-enabled initiatives don’t deliver the expected business value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customer loss because of difficult to use automated systems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operations monitoring tools do not improve efficiency in the production operations environment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Program and project delivery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risk that programs or projects fail on scope, time, cost, or quality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Causes business disruption or lost opportunities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the development process for new applications is disorganized and inefficient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rolling out a new application is overdue and is unusable for some users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categories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Operations and service-delivery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risk that day-to-day IT services under perform or fail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the new customer relations system regularly hangs, annoying customers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data required for executives decisions is late or inaccurate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Cyber and information security risk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risk from threats to information and technology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confidentiality, integrity, availability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cyber attacks and unintended exposure of confidential data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Differences between risk and reliability/resilience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management  focuses on preventing things from going wrong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Reliability focuses on maintaining normal operations when things go wrong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systems that reject bad data that has the potential to crash operations are reliable because they continue to function even when given corrupted input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is about absorbing bad events and getting back to normal fast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bad data does crash the system, it reboots and is online with minimal downtime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is about expecting failure, limiting the fallout, and returning to service predictably so customers and the business keep operating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Reliability tries to avoid failure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assumes failure will happen and focuses on recovery from the failure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Risk And 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073880"/>
            <a:ext cx="4957200" cy="505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r>
              <a:rPr b="0" lang="en-CA" sz="2000" spc="-1" strike="noStrike">
                <a:latin typeface="Nirmala UI Semilight"/>
              </a:rPr>
              <a:t>In this module we will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Define risk and resilience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Begin with an intuitive and informal approach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Introduce related concepts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Introduce the first case study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600" spc="-1" strike="noStrike">
              <a:latin typeface="Nirmala UI Semilight"/>
            </a:endParaRPr>
          </a:p>
        </p:txBody>
      </p:sp>
      <p:sp>
        <p:nvSpPr>
          <p:cNvPr id="322" name="TextBox 8"/>
          <p:cNvSpPr/>
          <p:nvPr/>
        </p:nvSpPr>
        <p:spPr>
          <a:xfrm>
            <a:off x="3315960" y="6574320"/>
            <a:ext cx="7998120" cy="2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CA" sz="800" spc="-1" strike="noStrike">
                <a:solidFill>
                  <a:srgbClr val="000000"/>
                </a:solidFill>
                <a:latin typeface="Arial"/>
              </a:rPr>
              <a:t>Image credit: https://skefto.com/blog/resilience-strategy-and-risk/</a:t>
            </a:r>
            <a:endParaRPr b="0" lang="en-CA" sz="800" spc="-1" strike="noStrike" baseline="33000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7273440" y="1478520"/>
            <a:ext cx="4153320" cy="3817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Security vs.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Security reduces the likelihood of attacks by an adversary will succeed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reduces the impact and duration of the effects of an attack on the system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Redundancy vs.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Redundancy is a tool (extra capacity, backups)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is the strategy that decides where and how to use redundancy tools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Resilience (recall)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Anticipate: </a:t>
            </a:r>
            <a:r>
              <a:rPr b="0" lang="en-CA" sz="1800" spc="-1" strike="noStrike">
                <a:latin typeface="Nirmala UI Semilight"/>
              </a:rPr>
              <a:t>Spot what could go wrong (single points of failure, dependencies)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Withstand: </a:t>
            </a:r>
            <a:r>
              <a:rPr b="0" lang="en-CA" sz="1800" spc="-1" strike="noStrike">
                <a:latin typeface="Nirmala UI Semilight"/>
              </a:rPr>
              <a:t>Keep core services running when parts fail (graceful degradation)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Recover: </a:t>
            </a:r>
            <a:r>
              <a:rPr b="0" lang="en-CA" sz="1800" spc="-1" strike="noStrike">
                <a:latin typeface="Nirmala UI Semilight"/>
              </a:rPr>
              <a:t>Restore full service quickly (clear roles, practised runbooks, tested backups)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Adapt:</a:t>
            </a:r>
            <a:r>
              <a:rPr b="0" lang="en-CA" sz="1800" spc="-1" strike="noStrike">
                <a:latin typeface="Nirmala UI Semilight"/>
              </a:rPr>
              <a:t> Learn from incidents and improve so the same issue hurts less next time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Organizational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“</a:t>
            </a:r>
            <a:r>
              <a:rPr b="0" i="1" lang="en-CA" sz="1800" spc="-1" strike="noStrike">
                <a:latin typeface="Nirmala UI Semilight"/>
              </a:rPr>
              <a:t>Ability of an organization to absorb and adapt in a changing environment to deliver objectives and to survive and prosper” 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RTO (recovery time objective)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fast the organization must restore an activity/service to an acceptable level after a disruption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amount of down time needed to be restore the system enough to continue operations normally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RPO (recovery point objective)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much data the organization can afford to lose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Expressed as a point in time that the process must be able to roll back 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“no more than 5 minutes of orders lost”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Resilience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MTPD (maximum tolerable period of disruption)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Beyond this duration, the impact on the business becomes unacceptable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Outer limit for a disruption before the the business suffers loss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RTO must always be set inside this boundary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Also called MAO Maximum Acceptable Outage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MBCO (minimum business continuity objective)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minimum acceptable performance level during disruption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“process 20% of payments during system recovery”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RTO is the time to reach at least the MBCO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BIA (business impact analysis)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Analysis step that quantifies impact over time and helps calculate realistic RTO/RPO per activity/application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Bank example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Payments process routing: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MTPD: 2 hours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Beyond that: regulatory, reputational impact is unacceptable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RTO: 15 minutes to MBCO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Time required to route 30% of traffic through secondary processor (MBCO)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RPO: 1 minute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Can’t lose more than 1 minute of auth logs/transactions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Planning: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Synchronous replication for auth logs, hot-hot routing, automated failover playbook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Bank example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Trade confirmations portal: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MTPD: 24 hours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RTO: 4 hours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Read-only mode acceptable initially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RPO: 15 minutes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Replayable from upstream book of record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Resilience Planning: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Frequent backups + near-real-time replicas; runbook for read-only mode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Impact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Structured way to assess how bad things get over time when a business activity or IT service is disrupted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Quantifies the impacts on financial, customer, regulatory, operational dimensions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Used to set targets for resilience planning, specifically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RTO: How fast the system must be back to a minimum level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RPO: How much data the business can afford to lose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Identifies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Which services matter most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How quickly the pain escalates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recovery promises have to be kept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Also useful for discovering risks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Impact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BIA key outputs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Criticality tier for each related or dependant service or application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 evaluation of how important each service is to maintaining business continuity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Tier 1 “mission critical,” Tier 2, etc.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Impact curve over time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Scale of tolerable service degradation to the severe service degradation that is unacceptable versus time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measure of how the impact to the business gets worse over 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MTPD/MAO for each activity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Defines the outer limit for what is acceptable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RTO and RPO targets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Defines the targets are that are to be designed to and tested against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Impact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511848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BIA key outputs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Criticality tier for each related or dependant service or application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 evaluation of how important each service is to maintaining business continuity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Tier 1 “mission critical,” Tier 2, etc.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Impact curve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Scale tracking service degradation over time from tolerable service degradation to unacceptable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Measure of how the impact to the business gets worse over time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5952600" y="1609200"/>
            <a:ext cx="5467320" cy="4143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Business Impact Analysis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Minimum Business Continuity Objective (MBCO):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minimum acceptable service level during disruption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Although service might be degraded, defines minimum level of service to avoid business failure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Dependency map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Identifies the people, locations, technology, data and third parties that are involved or impacted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Regulatory/contractual constraints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Identifies the legal and compliance issues that have to be taken into account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Important because what the business can tolerate as MBCO might not be acceptable to regulators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Prioritized recovery order and data protection needs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needs to be done first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How to protect the data assets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Assumptions and residual risks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Identifies what could still go wrong even after a recovery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determining if an outage a planned diversion by someone hacking the system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run a BIA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Phase 1: Prepare (1–2 weeks)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Define scope: Which business activities are to be analyzed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the underlying IT services that are involved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Applications, databases, payment rails, call center, branches systems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Pick impact criteria describing the impact of failure along various dimensions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Financial (per hour/day)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Customer (volume affected, VIP segments)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Regulatory (reporting deadlines, penalties)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Operational (manual workarounds)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Reputation (media/social triggers)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a quantified scale with concrete thresholds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“Regulatory breach likely” = level 4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Informal Definitions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2400" spc="-1" strike="noStrike">
                <a:latin typeface="Nirmala UI Semilight"/>
              </a:rPr>
              <a:t>Risk</a:t>
            </a:r>
            <a:r>
              <a:rPr b="0" lang="en-CA" sz="2400" spc="-1" strike="noStrike">
                <a:latin typeface="Nirmala UI Semilight"/>
              </a:rPr>
              <a:t> and </a:t>
            </a:r>
            <a:r>
              <a:rPr b="0" i="1" lang="en-CA" sz="2400" spc="-1" strike="noStrike">
                <a:latin typeface="Nirmala UI Semilight"/>
              </a:rPr>
              <a:t>resilience</a:t>
            </a:r>
            <a:r>
              <a:rPr b="0" lang="en-CA" sz="2400" spc="-1" strike="noStrike">
                <a:latin typeface="Nirmala UI Semilight"/>
              </a:rPr>
              <a:t> are often used in an informal sense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is associated with the </a:t>
            </a:r>
            <a:r>
              <a:rPr b="0" i="1" lang="en-CA" sz="2400" spc="-1" strike="noStrike">
                <a:latin typeface="Nirmala UI Semilight"/>
              </a:rPr>
              <a:t>probability</a:t>
            </a:r>
            <a:r>
              <a:rPr b="0" lang="en-CA" sz="2400" spc="-1" strike="noStrike">
                <a:latin typeface="Nirmala UI Semilight"/>
              </a:rPr>
              <a:t> of an event happening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But with some implication of a negative consequence if that event occurs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There is a risk of rain today, which means I might have to cancel our picnic”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 operation has some risk to it;  you might lose feeling in your leg”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Risk management requires a standardized and more precise definition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Resilience implies that something is </a:t>
            </a:r>
            <a:r>
              <a:rPr b="0" i="1" lang="en-CA" sz="2400" spc="-1" strike="noStrike">
                <a:latin typeface="Nirmala UI Semilight"/>
              </a:rPr>
              <a:t>tough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Meaning that it can recover from negative events or attacks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He is a resilient fighter, he took a lot of punches but managed to come back and win the fight”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This material is so resilient that, no matter how you bend it, it snaps back to its original shape”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Like risk, a more precise formulation of “resilience” is needed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run a BIA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Phase 1: Prepare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Collect reference data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Past incidents, SLAs, volumes, cutoffs, market windows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 : payment settlement times, control test results, known issues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 impact criteria for a bank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Financial</a:t>
            </a:r>
            <a:r>
              <a:rPr b="0" lang="en-CA" sz="1400" spc="-1" strike="noStrike">
                <a:latin typeface="Nirmala UI Semilight"/>
              </a:rPr>
              <a:t>: revenue loss, fees/penalties, trading P&amp;L, cost of manual work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Customer</a:t>
            </a:r>
            <a:r>
              <a:rPr b="0" lang="en-CA" sz="1400" spc="-1" strike="noStrike">
                <a:latin typeface="Nirmala UI Semilight"/>
              </a:rPr>
              <a:t>: number of customers unable to transact, VIP/segment impact, queue/abandon rates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Regulatory &amp; Lega</a:t>
            </a:r>
            <a:r>
              <a:rPr b="0" lang="en-CA" sz="1400" spc="-1" strike="noStrike">
                <a:latin typeface="Nirmala UI Semilight"/>
              </a:rPr>
              <a:t>l: reportable incidents, filing deadlines missed, consent order exposure, fines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Operational</a:t>
            </a:r>
            <a:r>
              <a:rPr b="0" lang="en-CA" sz="1400" spc="-1" strike="noStrike">
                <a:latin typeface="Nirmala UI Semilight"/>
              </a:rPr>
              <a:t>: throughput drop, backlog growth, staff hours for workaround, dependency breakage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Reputation</a:t>
            </a:r>
            <a:r>
              <a:rPr b="0" lang="en-CA" sz="1400" spc="-1" strike="noStrike">
                <a:latin typeface="Nirmala UI Semilight"/>
              </a:rPr>
              <a:t>: media/social escalation, complaints, net promoter score drop, executive attention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(Optional) Safety/People</a:t>
            </a:r>
            <a:r>
              <a:rPr b="0" lang="en-CA" sz="1400" spc="-1" strike="noStrike">
                <a:latin typeface="Nirmala UI Semilight"/>
              </a:rPr>
              <a:t>: rarely used in IT-only outages, but included if relevant (example, fire sensor software)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run a BIA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1028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Phase 1: Prepare (cont)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Example: ranked impact criteria for a bank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400" spc="-1" strike="noStrike">
              <a:latin typeface="Nirmala UI Semilight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269720" y="2264040"/>
            <a:ext cx="9178200" cy="3016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run a BIA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24600" y="10800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Phase 2: Elicit and validate (2–4 weeks)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Interviews/workshops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With business owners and tech leads (Dev/SRE/DBA/Network)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Use the same questionnaire to ensure comparability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does the activity produce? Who depends on it?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happens at 15m / 1h / 4h / 24h / 3d of downtime?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 data would be lost at different points? How hard is reconciliation or restoration?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What’s the minimum acceptable level for business continuity  (MBCO)?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Any hard deadlines: market close, clearing windows, regulatory submissions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Map dependencies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Applications, data stores, identity, networks, endpoints, facilities, vendors, SLAs 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Quantify impact over time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Convert narratives into scores and impact curves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Identify the time when impact becomes unacceptable,  that becomes the MTPD/MAO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run a BIA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Phase 3: Set targets and align (1–2 weeks)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Derive targets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RTO = time to resume to at least the MBCO, and always &lt; MTPD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RPO = max tolerable data loss window based on data volatility and reconciliation cost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Prioritize recovery order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multiple services are down, identify the order in which they should be restarted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Validate feasibility with IT: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Can the current architecture meet RTO/RPO?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If not, document the gaps, options, and costs to make it compliant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run a BIA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Phase 4: Publish and embed (1 week)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Deliver the BIA register/report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Criticality tiers, impact curves, targets, dependencies, assumptions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Flow targets into plans and tests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Update DR runbooks, exercise calendar, monitoring dashboards (RTO/RPO/MTPD)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Set review cadence: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Re-run or refresh annually or after major changes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mergers, platform shifts, new regulations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determine RTO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Scope the activity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Name the business service 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card authorizations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And the IT stack that supports it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apps, DBs, networks, vendors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Execute a BIA 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Quantify impact as a function of outage time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financial, customer, regulatory, operational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Identify the MTPD/MAO: the point at which impact becomes unacceptable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Set a measurable target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Pick the RTO &lt; MTPD that reflects the minimum acceptable level of service (MBCO).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Example: “15 minutes to read-only balances, 60 minutes to full function”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determine RTO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Check external constraints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Regulatory rules, customer SLAs, market hours, and cutoffs like payment settlement windows that may force a tighter RTO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Design to the number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Choose strategies that can actually meet the RTO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active-active, hot standby, autoscaling, automated failover, pre-provisioned capacity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Cost–risk tradeoff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Compare business benefit of a shorter RTO vs. added run costs and complexity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Adjust if the economics don’t justify “minutes”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Document and test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Put RTO in runbooks and DR plans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Validate with timed exercises; record actual recovery time and fix gaps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determine RpO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Understand the data that would be affected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example: orders, trades, auth logs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often they are updated, their rate of change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How they are reconciled if the data is lost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Establish the tolerance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With business owners, set the largest acceptable loss window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example:  “≤ 5 minutes of orders lost”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Map to data protection options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RPO ≈ 0: synchronous replication, dual-write, commit-quorum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RPO in minutes: asynchronous replication + frequent log shipping/snapshots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RPO in hours: periodic backups are sufficient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How to determine RpO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Check downstream dependencies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systems feed each other, the strictest RPO in the chain often dictates the RPO for all the other related systems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Prove recoverability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Run point-in-time restores and message replays to show you can recover on  before the specified RPO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Keep logs as evidence</a:t>
            </a: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REAL WORLD ISSUES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Feasibility loop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architecture can’t meet the chosen RTO/RPO then either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Invest (hotter standby, faster replication) or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Revise targets with signed risk acceptance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Tiers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Not every component needs the same target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Design graceful degradation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For example, read-only mode meets RTO for one subsystem while other subsystems work on meeting their RTO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Rating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events are evaluated along two dimensions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Events have a </a:t>
            </a:r>
            <a:r>
              <a:rPr b="0" i="1" lang="en-CA" sz="1800" spc="-1" strike="noStrike">
                <a:latin typeface="Nirmala UI Semilight"/>
              </a:rPr>
              <a:t>probability</a:t>
            </a:r>
            <a:r>
              <a:rPr b="0" lang="en-CA" sz="1800" spc="-1" strike="noStrike">
                <a:latin typeface="Nirmala UI Semilight"/>
              </a:rPr>
              <a:t> of occurring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 chance of a hurricane making landfall in Boston MA this year is very unlikely”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“</a:t>
            </a:r>
            <a:r>
              <a:rPr b="0" i="1" lang="en-CA" sz="1400" spc="-1" strike="noStrike">
                <a:latin typeface="Nirmala UI Semilight"/>
              </a:rPr>
              <a:t>There is a good chance a hurricane will make landfall in Florida this year”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Events have </a:t>
            </a:r>
            <a:r>
              <a:rPr b="0" i="1" lang="en-CA" sz="1800" spc="-1" strike="noStrike">
                <a:latin typeface="Nirmala UI Semilight"/>
              </a:rPr>
              <a:t>outcomes</a:t>
            </a:r>
            <a:r>
              <a:rPr b="0" lang="en-CA" sz="1800" spc="-1" strike="noStrike">
                <a:latin typeface="Nirmala UI Semilight"/>
              </a:rPr>
              <a:t> that tells us the magnitude of the impact of the event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Both dimensions can be quantitative or qualitative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“</a:t>
            </a:r>
            <a:r>
              <a:rPr b="0" i="1" lang="en-CA" sz="1800" spc="-1" strike="noStrike">
                <a:latin typeface="Nirmala UI Semilight"/>
              </a:rPr>
              <a:t>There is a 45% chance of a hurricane hitting Miami that would cause between $400 million  and $800 million in property damage”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800" spc="-1" strike="noStrike">
                <a:latin typeface="Nirmala UI Semilight"/>
              </a:rPr>
              <a:t>“</a:t>
            </a:r>
            <a:r>
              <a:rPr b="0" i="1" lang="en-CA" sz="1800" spc="-1" strike="noStrike">
                <a:latin typeface="Nirmala UI Semilight"/>
              </a:rPr>
              <a:t>There is a moderate chance of a hurricane hitting Miami that would cause high levels of property damage”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Qualitative measures are often good enough for informal risk evaluation 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primary goal of risk evaluation is to rank the severity of risks in order to prioritize which ones we should address first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contribution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Implicit in the discussion of resilience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The assumption is that we understand the risks involved in outages of any type</a:t>
            </a:r>
            <a:endParaRPr b="0" lang="en-CA" sz="18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Essential in doing a BIA</a:t>
            </a:r>
            <a:endParaRPr b="0" lang="en-CA" sz="18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In developing a BIA, it might be discovered that some failures cannot be recovered from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For example: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A critical system is a legacy system which no one really understands anymore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in house expertise to perform the recovery operations does not exist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IT dependencies are so complex that a single failure might result in a cascading total failure of the entire IT infrastructure</a:t>
            </a:r>
            <a:endParaRPr b="0" lang="en-CA" sz="1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contribution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633320" cy="498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This creates a risk profile that might not have been obvious before</a:t>
            </a:r>
            <a:endParaRPr b="0" lang="en-CA" sz="2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Risk management then has to assess the various types of risks discovered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Generally uses the following categories for discovered risk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Operational risk:</a:t>
            </a:r>
            <a:r>
              <a:rPr b="0" lang="en-CA" sz="1400" spc="-1" strike="noStrike">
                <a:latin typeface="Nirmala UI Semilight"/>
              </a:rPr>
              <a:t> Risk of loss from inadequate or failed processes, people, and systems or from external events; includes legal risk, excludes strategic and reputational risk 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Information security &amp; privacy risk:</a:t>
            </a:r>
            <a:r>
              <a:rPr b="0" lang="en-CA" sz="1400" spc="-1" strike="noStrike">
                <a:latin typeface="Nirmala UI Semilight"/>
              </a:rPr>
              <a:t> Risk to organizational operations/assets and individuals from the operation and use of information systems (security and privacy)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Strategic risk: </a:t>
            </a:r>
            <a:r>
              <a:rPr b="0" lang="en-CA" sz="1400" spc="-1" strike="noStrike">
                <a:latin typeface="Nirmala UI Semilight"/>
              </a:rPr>
              <a:t>Risk to achieving strategy and business objectives (e.g., tech choices that hinder strategy execution)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Compliance risk:</a:t>
            </a:r>
            <a:r>
              <a:rPr b="0" lang="en-CA" sz="1400" spc="-1" strike="noStrike">
                <a:latin typeface="Nirmala UI Semilight"/>
              </a:rPr>
              <a:t> Risk of violations of existing laws/regulations or internal policy requirements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CA" sz="18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050840" cy="7286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60" strike="noStrike" cap="all">
                <a:solidFill>
                  <a:srgbClr val="d1282e"/>
                </a:solidFill>
                <a:latin typeface="Leelawadee UI Semilight"/>
              </a:rPr>
              <a:t>Q&amp;A and open discussion</a:t>
            </a:r>
            <a:endParaRPr b="0" lang="en-CA" sz="3600" spc="-1" strike="noStrike">
              <a:latin typeface="Arial"/>
            </a:endParaRPr>
          </a:p>
        </p:txBody>
      </p:sp>
      <p:pic>
        <p:nvPicPr>
          <p:cNvPr id="428" name="Content Placeholder 2" descr=""/>
          <p:cNvPicPr/>
          <p:nvPr/>
        </p:nvPicPr>
        <p:blipFill>
          <a:blip r:embed="rId1"/>
          <a:stretch/>
        </p:blipFill>
        <p:spPr>
          <a:xfrm>
            <a:off x="1647360" y="1073160"/>
            <a:ext cx="8083440" cy="5051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Ranking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Nirmala UI Semilight"/>
              </a:rPr>
              <a:t>To prioritize risks</a:t>
            </a:r>
            <a:endParaRPr b="0" lang="en-CA" sz="2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We have to “pick our targets”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 can’t do everything, so we have to ignore some risks to focus on others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 ones we ignore should be either very unlikely to occur or have a very minor impact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 typical assessment for risk occurrence is a set of ranked categories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Certain: </a:t>
            </a:r>
            <a:r>
              <a:rPr b="0" lang="en-CA" sz="1400" spc="-1" strike="noStrike">
                <a:latin typeface="Nirmala UI Semilight"/>
              </a:rPr>
              <a:t>it definitely will happen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Likely: </a:t>
            </a:r>
            <a:r>
              <a:rPr b="0" lang="en-CA" sz="1400" spc="-1" strike="noStrike">
                <a:latin typeface="Nirmala UI Semilight"/>
              </a:rPr>
              <a:t> the chance the event occurring is greater than it not occurring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Possible: </a:t>
            </a:r>
            <a:r>
              <a:rPr b="0" lang="en-CA" sz="1400" spc="-1" strike="noStrike">
                <a:latin typeface="Nirmala UI Semilight"/>
              </a:rPr>
              <a:t>even odds of the event occurring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  <a:ea typeface="Noto Sans CJK SC"/>
              </a:rPr>
              <a:t>Unlikely: </a:t>
            </a:r>
            <a:r>
              <a:rPr b="0" lang="en-CA" sz="1400" spc="-1" strike="noStrike">
                <a:latin typeface="Nirmala UI Semilight"/>
              </a:rPr>
              <a:t>the chance the event occurring is less than it not occurring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Rare: </a:t>
            </a:r>
            <a:r>
              <a:rPr b="0" lang="en-CA" sz="1400" spc="-1" strike="noStrike">
                <a:latin typeface="Nirmala UI Semilight"/>
              </a:rPr>
              <a:t>the chance of it happening is very low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Eliminated: </a:t>
            </a:r>
            <a:r>
              <a:rPr b="0" lang="en-CA" sz="1400" spc="-1" strike="noStrike">
                <a:latin typeface="Nirmala UI Semilight"/>
              </a:rPr>
              <a:t>the event cannot occur</a:t>
            </a:r>
            <a:endParaRPr b="0" lang="en-CA" sz="1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Ranking risk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1099440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An assessment for outcomes is also a set of ranked categories, for example 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Catastrophic: </a:t>
            </a:r>
            <a:r>
              <a:rPr b="0" lang="en-CA" sz="1400" spc="-1" strike="noStrike">
                <a:latin typeface="Nirmala UI Semilight"/>
              </a:rPr>
              <a:t>death or permanent total disability, significant irreversible environmental impact, total loss of equipment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Critical: </a:t>
            </a:r>
            <a:r>
              <a:rPr b="0" lang="en-CA" sz="1400" spc="-1" strike="noStrike">
                <a:latin typeface="Nirmala UI Semilight"/>
              </a:rPr>
              <a:t>accident level injury resulting in hospitalization, permanent partial disability, significant reversible environmental impact, damage to equipment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Marginal: </a:t>
            </a:r>
            <a:r>
              <a:rPr b="0" lang="en-CA" sz="1400" spc="-1" strike="noStrike">
                <a:latin typeface="Nirmala UI Semilight"/>
              </a:rPr>
              <a:t>injury causing lost workdays, reversible moderate environmental impact, minor accident damage level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CA" sz="1400" spc="-1" strike="noStrike">
                <a:latin typeface="Nirmala UI Semilight"/>
              </a:rPr>
              <a:t>Minor: </a:t>
            </a:r>
            <a:r>
              <a:rPr b="0" lang="en-CA" sz="1400" spc="-1" strike="noStrike">
                <a:latin typeface="Nirmala UI Semilight"/>
              </a:rPr>
              <a:t>injury not causing lost workdays, minimal environmental impact, damage less than a minor accident level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If there is no negative outcome when the event occurs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Then there is no risk because the event has no impact on us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Once there are rankings of the likelihood and outcome</a:t>
            </a:r>
            <a:endParaRPr b="0" lang="en-CA" sz="18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We can classify the overall risk of the event</a:t>
            </a:r>
            <a:endParaRPr b="0" lang="en-CA" sz="1400" spc="-1" strike="noStrike">
              <a:latin typeface="Nirmala UI Semi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Usually taken as the informal product of the two rankings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800" spc="-1" strike="noStrike">
                <a:latin typeface="Nirmala UI Semilight"/>
              </a:rPr>
              <a:t>Often represented by a risk matrix</a:t>
            </a:r>
            <a:endParaRPr b="0" lang="en-CA" sz="18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Risk matrix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  <a:ea typeface="Noto Sans CJK SC"/>
              </a:rPr>
              <a:t>Each risk can </a:t>
            </a:r>
            <a:r>
              <a:rPr b="0" lang="en-CA" sz="2000" spc="-1" strike="noStrike">
                <a:latin typeface="Nirmala UI Semilight"/>
              </a:rPr>
              <a:t>now be prioritized</a:t>
            </a:r>
            <a:endParaRPr b="0" lang="en-CA" sz="20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 </a:t>
            </a:r>
            <a:r>
              <a:rPr b="0" i="1" lang="en-CA" sz="1600" spc="-1" strike="noStrike">
                <a:latin typeface="Nirmala UI Semilight"/>
              </a:rPr>
              <a:t>very high</a:t>
            </a:r>
            <a:r>
              <a:rPr b="0" lang="en-CA" sz="1600" spc="-1" strike="noStrike">
                <a:latin typeface="Nirmala UI Semilight"/>
              </a:rPr>
              <a:t> risks are dealt with first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events are certain or likely to happen and will have severe negative impacts</a:t>
            </a:r>
            <a:endParaRPr b="0" lang="en-CA" sz="14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latin typeface="Nirmala UI Semilight"/>
              </a:rPr>
              <a:t>These generally need to be done urgently</a:t>
            </a:r>
            <a:endParaRPr b="0" lang="en-CA" sz="14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We may ignore the </a:t>
            </a:r>
            <a:r>
              <a:rPr b="0" i="1" lang="en-CA" sz="1600" spc="-1" strike="noStrike">
                <a:latin typeface="Nirmala UI Semilight"/>
              </a:rPr>
              <a:t>low</a:t>
            </a:r>
            <a:r>
              <a:rPr b="0" lang="en-CA" sz="1600" spc="-1" strike="noStrike">
                <a:latin typeface="Nirmala UI Semilight"/>
              </a:rPr>
              <a:t> risks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We can prioritize management of the mid-range risks based on other criteria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For example, high costs of a </a:t>
            </a:r>
            <a:r>
              <a:rPr b="0" i="1" lang="en-CA" sz="1600" spc="-1" strike="noStrike">
                <a:latin typeface="Nirmala UI Semilight"/>
              </a:rPr>
              <a:t>high</a:t>
            </a:r>
            <a:r>
              <a:rPr b="0" lang="en-CA" sz="1600" spc="-1" strike="noStrike">
                <a:latin typeface="Nirmala UI Semilight"/>
              </a:rPr>
              <a:t> risk mitigation may mean deferring actions because we can’t afford to do it 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Or a </a:t>
            </a:r>
            <a:r>
              <a:rPr b="0" i="1" lang="en-CA" sz="1600" spc="-1" strike="noStrike">
                <a:latin typeface="Nirmala UI Semilight"/>
              </a:rPr>
              <a:t>medium</a:t>
            </a:r>
            <a:r>
              <a:rPr b="0" lang="en-CA" sz="1600" spc="-1" strike="noStrike">
                <a:latin typeface="Nirmala UI Semilight"/>
              </a:rPr>
              <a:t> risk may be deferred because  the skill sets to mitigate it might not be available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Establishes a way to triage risks</a:t>
            </a:r>
            <a:endParaRPr b="0" lang="en-CA" sz="1600" spc="-1" strike="noStrike">
              <a:latin typeface="Nirmala UI Semilight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6600240" y="1831320"/>
            <a:ext cx="4761360" cy="2742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99760" y="142920"/>
            <a:ext cx="8012160" cy="7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3600" spc="-1" strike="noStrike" cap="all">
                <a:solidFill>
                  <a:srgbClr val="bf0041"/>
                </a:solidFill>
                <a:latin typeface="Leelawadee UI Semilight"/>
              </a:rPr>
              <a:t>Common risk matrices </a:t>
            </a:r>
            <a:endParaRPr b="0" lang="en-CA" sz="3600" spc="-1" strike="noStrike" cap="all">
              <a:solidFill>
                <a:srgbClr val="bf0041"/>
              </a:solidFill>
              <a:latin typeface="Leelawadee UI Semi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424800" y="1051200"/>
            <a:ext cx="4982040" cy="505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A risk matrix is a visual tool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There is no official format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On the right is a common 3x3 form</a:t>
            </a:r>
            <a:endParaRPr b="0" lang="en-CA" sz="1600" spc="-1" strike="noStrike">
              <a:latin typeface="Nirmala UI Semilight"/>
            </a:endParaRPr>
          </a:p>
          <a:p>
            <a:pPr marL="432000" indent="-324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Nirmala UI Semilight"/>
              </a:rPr>
              <a:t>The example is qualitative</a:t>
            </a:r>
            <a:endParaRPr b="0" lang="en-CA" sz="20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Useful as a first analysis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Often uses historical data and expert opinions to come to a preliminary decision</a:t>
            </a:r>
            <a:endParaRPr b="0" lang="en-CA" sz="1600" spc="-1" strike="noStrike">
              <a:latin typeface="Nirmala UI Semilight"/>
            </a:endParaRPr>
          </a:p>
          <a:p>
            <a:pPr lvl="1" marL="864000" indent="-324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600" spc="-1" strike="noStrike">
                <a:latin typeface="Nirmala UI Semilight"/>
              </a:rPr>
              <a:t>This is called a qualitative analysis</a:t>
            </a:r>
            <a:endParaRPr b="0" lang="en-CA" sz="1600" spc="-1" strike="noStrike">
              <a:latin typeface="Nirmala UI Semilight"/>
            </a:endParaRPr>
          </a:p>
          <a:p>
            <a:endParaRPr b="0" lang="en-CA" sz="2400" spc="-1" strike="noStrike">
              <a:latin typeface="Nirmala UI Semilight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676120" y="1566360"/>
            <a:ext cx="6028920" cy="3943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© 2025 Innovation In Software Corporation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165854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  <dc:description/>
  <dc:language>en-CA</dc:language>
  <cp:lastModifiedBy>Rod Davison</cp:lastModifiedBy>
  <cp:lastPrinted>2025-10-07T18:58:49Z</cp:lastPrinted>
  <dcterms:modified xsi:type="dcterms:W3CDTF">2025-12-16T15:04:31Z</dcterms:modified>
  <cp:revision>9100</cp:revision>
  <dc:subject>Risk/Resiliency Bootcamp</dc:subject>
  <dc:title>1. Risk and Resilience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52</vt:r8>
  </property>
  <property fmtid="{D5CDD505-2E9C-101B-9397-08002B2CF9AE}" pid="3" name="PresentationFormat">
    <vt:lpwstr>Widescreen</vt:lpwstr>
  </property>
  <property fmtid="{D5CDD505-2E9C-101B-9397-08002B2CF9AE}" pid="4" name="Slides">
    <vt:r8>52</vt:r8>
  </property>
</Properties>
</file>